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1"/>
  </p:notesMasterIdLst>
  <p:sldIdLst>
    <p:sldId id="289" r:id="rId3"/>
    <p:sldId id="267" r:id="rId4"/>
    <p:sldId id="266" r:id="rId5"/>
    <p:sldId id="297" r:id="rId6"/>
    <p:sldId id="300" r:id="rId7"/>
    <p:sldId id="274" r:id="rId8"/>
    <p:sldId id="257" r:id="rId9"/>
    <p:sldId id="279" r:id="rId10"/>
    <p:sldId id="268" r:id="rId11"/>
    <p:sldId id="290" r:id="rId12"/>
    <p:sldId id="281" r:id="rId13"/>
    <p:sldId id="301" r:id="rId14"/>
    <p:sldId id="271" r:id="rId15"/>
    <p:sldId id="280" r:id="rId16"/>
    <p:sldId id="275" r:id="rId17"/>
    <p:sldId id="291" r:id="rId18"/>
    <p:sldId id="270" r:id="rId19"/>
    <p:sldId id="273" r:id="rId20"/>
    <p:sldId id="288" r:id="rId21"/>
    <p:sldId id="276" r:id="rId22"/>
    <p:sldId id="292" r:id="rId23"/>
    <p:sldId id="272" r:id="rId24"/>
    <p:sldId id="278" r:id="rId25"/>
    <p:sldId id="269" r:id="rId26"/>
    <p:sldId id="282" r:id="rId27"/>
    <p:sldId id="299" r:id="rId28"/>
    <p:sldId id="302" r:id="rId29"/>
    <p:sldId id="293"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300"/>
            <p14:sldId id="274"/>
            <p14:sldId id="257"/>
            <p14:sldId id="279"/>
            <p14:sldId id="268"/>
            <p14:sldId id="290"/>
            <p14:sldId id="281"/>
            <p14:sldId id="301"/>
            <p14:sldId id="271"/>
            <p14:sldId id="280"/>
            <p14:sldId id="275"/>
            <p14:sldId id="291"/>
            <p14:sldId id="270"/>
            <p14:sldId id="273"/>
            <p14:sldId id="288"/>
            <p14:sldId id="276"/>
            <p14:sldId id="292"/>
            <p14:sldId id="272"/>
            <p14:sldId id="278"/>
            <p14:sldId id="269"/>
            <p14:sldId id="282"/>
            <p14:sldId id="299"/>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2" autoAdjust="0"/>
    <p:restoredTop sz="94662"/>
  </p:normalViewPr>
  <p:slideViewPr>
    <p:cSldViewPr snapToGrid="0">
      <p:cViewPr varScale="1">
        <p:scale>
          <a:sx n="108" d="100"/>
          <a:sy n="108" d="100"/>
        </p:scale>
        <p:origin x="232" y="20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11</a:t>
            </a:fld>
            <a:endParaRPr lang="zh-CN" altLang="en-US"/>
          </a:p>
        </p:txBody>
      </p:sp>
    </p:spTree>
    <p:extLst>
      <p:ext uri="{BB962C8B-B14F-4D97-AF65-F5344CB8AC3E}">
        <p14:creationId xmlns:p14="http://schemas.microsoft.com/office/powerpoint/2010/main" val="108286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12</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28</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5.png"/><Relationship Id="rId10" Type="http://schemas.openxmlformats.org/officeDocument/2006/relationships/image" Target="../media/image45.tiff"/><Relationship Id="rId4" Type="http://schemas.openxmlformats.org/officeDocument/2006/relationships/image" Target="../media/image40.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47.tiff"/></Relationships>
</file>

<file path=ppt/slides/_rels/slide1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34.svg"/><Relationship Id="rId7" Type="http://schemas.openxmlformats.org/officeDocument/2006/relationships/image" Target="../media/image51.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53.svg"/></Relationships>
</file>

<file path=ppt/slides/_rels/slide1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svg"/><Relationship Id="rId7"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37.png"/><Relationship Id="rId9" Type="http://schemas.openxmlformats.org/officeDocument/2006/relationships/image" Target="../media/image58.sv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61.svg"/><Relationship Id="rId3" Type="http://schemas.openxmlformats.org/officeDocument/2006/relationships/image" Target="../media/image38.svg"/><Relationship Id="rId7" Type="http://schemas.openxmlformats.org/officeDocument/2006/relationships/image" Target="../media/image34.svg"/><Relationship Id="rId12" Type="http://schemas.openxmlformats.org/officeDocument/2006/relationships/image" Target="../media/image56.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53.svg"/><Relationship Id="rId5" Type="http://schemas.openxmlformats.org/officeDocument/2006/relationships/image" Target="../media/image60.svg"/><Relationship Id="rId10" Type="http://schemas.openxmlformats.org/officeDocument/2006/relationships/image" Target="../media/image52.png"/><Relationship Id="rId4" Type="http://schemas.openxmlformats.org/officeDocument/2006/relationships/image" Target="../media/image59.png"/><Relationship Id="rId9" Type="http://schemas.openxmlformats.org/officeDocument/2006/relationships/image" Target="../media/image36.sv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4.svg"/><Relationship Id="rId7" Type="http://schemas.openxmlformats.org/officeDocument/2006/relationships/image" Target="../media/image57.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5.svg"/><Relationship Id="rId4" Type="http://schemas.openxmlformats.org/officeDocument/2006/relationships/image" Target="../media/image37.png"/><Relationship Id="rId9" Type="http://schemas.openxmlformats.org/officeDocument/2006/relationships/image" Target="../media/image58.sv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38.svg"/><Relationship Id="rId2" Type="http://schemas.openxmlformats.org/officeDocument/2006/relationships/image" Target="../media/image65.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49.sv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5.png"/><Relationship Id="rId7" Type="http://schemas.openxmlformats.org/officeDocument/2006/relationships/image" Target="../media/image68.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55.svg"/><Relationship Id="rId5" Type="http://schemas.openxmlformats.org/officeDocument/2006/relationships/image" Target="../media/image37.png"/><Relationship Id="rId10" Type="http://schemas.openxmlformats.org/officeDocument/2006/relationships/image" Target="../media/image58.svg"/><Relationship Id="rId4" Type="http://schemas.openxmlformats.org/officeDocument/2006/relationships/image" Target="../media/image67.sv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地图应用</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5">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地图的应用</a:t>
            </a:r>
            <a:endParaRPr lang="en-US" altLang="zh-CN" dirty="0"/>
          </a:p>
        </p:txBody>
      </p:sp>
      <p:pic>
        <p:nvPicPr>
          <p:cNvPr id="3" name="图片 2">
            <a:extLst>
              <a:ext uri="{FF2B5EF4-FFF2-40B4-BE49-F238E27FC236}">
                <a16:creationId xmlns:a16="http://schemas.microsoft.com/office/drawing/2014/main" id="{20AAF1D3-78A8-4684-85CE-6176BF8BA702}"/>
              </a:ext>
            </a:extLst>
          </p:cNvPr>
          <p:cNvPicPr>
            <a:picLocks noChangeAspect="1"/>
          </p:cNvPicPr>
          <p:nvPr/>
        </p:nvPicPr>
        <p:blipFill rotWithShape="1">
          <a:blip r:embed="rId6"/>
          <a:srcRect l="10164" r="23912"/>
          <a:stretch/>
        </p:blipFill>
        <p:spPr>
          <a:xfrm>
            <a:off x="4539301" y="1189689"/>
            <a:ext cx="3132000" cy="2297059"/>
          </a:xfrm>
          <a:prstGeom prst="rect">
            <a:avLst/>
          </a:prstGeom>
        </p:spPr>
      </p:pic>
      <p:pic>
        <p:nvPicPr>
          <p:cNvPr id="21" name="图片 20">
            <a:extLst>
              <a:ext uri="{FF2B5EF4-FFF2-40B4-BE49-F238E27FC236}">
                <a16:creationId xmlns:a16="http://schemas.microsoft.com/office/drawing/2014/main" id="{4956A262-6A8B-4EAD-9B3B-B7FA1E61A4CB}"/>
              </a:ext>
            </a:extLst>
          </p:cNvPr>
          <p:cNvPicPr>
            <a:picLocks noChangeAspect="1"/>
          </p:cNvPicPr>
          <p:nvPr/>
        </p:nvPicPr>
        <p:blipFill rotWithShape="1">
          <a:blip r:embed="rId7"/>
          <a:srcRect l="13740" r="21261"/>
          <a:stretch/>
        </p:blipFill>
        <p:spPr>
          <a:xfrm>
            <a:off x="733225" y="1196935"/>
            <a:ext cx="3141001" cy="2300400"/>
          </a:xfrm>
          <a:prstGeom prst="rect">
            <a:avLst/>
          </a:prstGeom>
        </p:spPr>
      </p:pic>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A82077-E6C4-4D4C-8DB7-9CF0ED68EF8C}"/>
              </a:ext>
            </a:extLst>
          </p:cNvPr>
          <p:cNvPicPr>
            <a:picLocks noChangeAspect="1"/>
          </p:cNvPicPr>
          <p:nvPr/>
        </p:nvPicPr>
        <p:blipFill rotWithShape="1">
          <a:blip r:embed="rId8"/>
          <a:srcRect l="1669" r="40432"/>
          <a:stretch/>
        </p:blipFill>
        <p:spPr>
          <a:xfrm>
            <a:off x="4513635" y="4022384"/>
            <a:ext cx="3157666" cy="2160000"/>
          </a:xfrm>
          <a:prstGeom prst="rect">
            <a:avLst/>
          </a:prstGeom>
        </p:spPr>
      </p:pic>
      <p:pic>
        <p:nvPicPr>
          <p:cNvPr id="5" name="图片 4">
            <a:extLst>
              <a:ext uri="{FF2B5EF4-FFF2-40B4-BE49-F238E27FC236}">
                <a16:creationId xmlns:a16="http://schemas.microsoft.com/office/drawing/2014/main" id="{05D120D3-B761-4C44-9590-BD3DF4426E08}"/>
              </a:ext>
            </a:extLst>
          </p:cNvPr>
          <p:cNvPicPr>
            <a:picLocks noChangeAspect="1"/>
          </p:cNvPicPr>
          <p:nvPr/>
        </p:nvPicPr>
        <p:blipFill rotWithShape="1">
          <a:blip r:embed="rId9"/>
          <a:srcRect l="20236" r="12778"/>
          <a:stretch/>
        </p:blipFill>
        <p:spPr>
          <a:xfrm>
            <a:off x="4514439" y="3999933"/>
            <a:ext cx="3148910" cy="2300400"/>
          </a:xfrm>
          <a:prstGeom prst="rect">
            <a:avLst/>
          </a:prstGeom>
        </p:spPr>
      </p:pic>
      <p:pic>
        <p:nvPicPr>
          <p:cNvPr id="2" name="图片 1">
            <a:extLst>
              <a:ext uri="{FF2B5EF4-FFF2-40B4-BE49-F238E27FC236}">
                <a16:creationId xmlns:a16="http://schemas.microsoft.com/office/drawing/2014/main" id="{88C37435-22C4-4B48-82B2-04EAE4C6846F}"/>
              </a:ext>
            </a:extLst>
          </p:cNvPr>
          <p:cNvPicPr>
            <a:picLocks noChangeAspect="1"/>
          </p:cNvPicPr>
          <p:nvPr/>
        </p:nvPicPr>
        <p:blipFill rotWithShape="1">
          <a:blip r:embed="rId10"/>
          <a:srcRect l="7442" r="17171"/>
          <a:stretch/>
        </p:blipFill>
        <p:spPr>
          <a:xfrm>
            <a:off x="732381" y="3999933"/>
            <a:ext cx="3157666" cy="2300400"/>
          </a:xfrm>
          <a:prstGeom prst="rect">
            <a:avLst/>
          </a:prstGeom>
        </p:spPr>
      </p:pic>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571486EB-A221-9248-8E67-AE4DAECEFAA0}"/>
              </a:ext>
            </a:extLst>
          </p:cNvPr>
          <p:cNvSpPr txBox="1"/>
          <p:nvPr/>
        </p:nvSpPr>
        <p:spPr>
          <a:xfrm>
            <a:off x="8317816" y="4022384"/>
            <a:ext cx="3140632" cy="2031325"/>
          </a:xfrm>
          <a:prstGeom prst="rect">
            <a:avLst/>
          </a:prstGeom>
          <a:solidFill>
            <a:schemeClr val="bg1"/>
          </a:solidFill>
        </p:spPr>
        <p:txBody>
          <a:bodyPr wrap="square" rtlCol="0">
            <a:spAutoFit/>
          </a:bodyPr>
          <a:lstStyle/>
          <a:p>
            <a:pPr algn="ctr"/>
            <a:endParaRPr kumimoji="1" lang="en-US" altLang="zh-CN" dirty="0"/>
          </a:p>
          <a:p>
            <a:pPr algn="ctr"/>
            <a:endParaRPr kumimoji="1" lang="en-US" altLang="zh-CN" dirty="0"/>
          </a:p>
          <a:p>
            <a:pPr algn="ctr"/>
            <a:r>
              <a:rPr kumimoji="1" lang="zh-CN" altLang="en-US" dirty="0"/>
              <a:t>物联网、数字政府、公共安全、智慧商业、智慧电力、智慧金融、仓库选址等等</a:t>
            </a:r>
            <a:endParaRPr kumimoji="1" lang="en-US" altLang="zh-CN" dirty="0"/>
          </a:p>
          <a:p>
            <a:pPr algn="ctr"/>
            <a:endParaRPr kumimoji="1" lang="en-US" altLang="zh-CN" dirty="0"/>
          </a:p>
          <a:p>
            <a:pPr algn="ctr"/>
            <a:endParaRPr kumimoji="1" lang="en-US" altLang="zh-CN" dirty="0"/>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智慧安防</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智慧交通</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3"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三维地图</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7"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自动驾驶</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智慧物流</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531724" y="5941368"/>
            <a:ext cx="710452"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其它</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3"/>
          <a:stretch>
            <a:fillRect/>
          </a:stretch>
        </p:blipFill>
        <p:spPr>
          <a:xfrm>
            <a:off x="1313757" y="1108749"/>
            <a:ext cx="9275462" cy="5400000"/>
          </a:xfrm>
          <a:prstGeom prst="rect">
            <a:avLst/>
          </a:prstGeom>
        </p:spPr>
      </p:pic>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4"/>
          <a:stretch>
            <a:fillRect/>
          </a:stretch>
        </p:blipFill>
        <p:spPr>
          <a:xfrm>
            <a:off x="959297" y="1081375"/>
            <a:ext cx="10182265" cy="576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什么是地图</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地图的应用</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工作业绩</a:t>
            </a:r>
            <a:endParaRPr lang="en-US" altLang="zh-CN" sz="2800" b="1" dirty="0">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亮点经验</a:t>
            </a:r>
            <a:endParaRPr lang="en-US" altLang="zh-CN" sz="2800" b="1" dirty="0">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问题分析</a:t>
            </a:r>
            <a:endParaRPr lang="en-US" altLang="zh-CN" sz="2800" b="1" dirty="0">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未来计划</a:t>
            </a:r>
            <a:endParaRPr lang="en-US" altLang="zh-CN" sz="2800" b="1" dirty="0">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625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307456"/>
          </a:xfrm>
          <a:prstGeom prst="rect">
            <a:avLst/>
          </a:prstGeom>
        </p:spPr>
        <p:txBody>
          <a:bodyPr wrap="square">
            <a:spAutoFit/>
          </a:bodyPr>
          <a:lstStyle/>
          <a:p>
            <a:pPr>
              <a:lnSpc>
                <a:spcPct val="130000"/>
              </a:lnSpc>
            </a:pPr>
            <a:r>
              <a:rPr lang="en-US" altLang="zh-CN" sz="1200" dirty="0">
                <a:solidFill>
                  <a:schemeClr val="tx2"/>
                </a:solidFill>
                <a:ea typeface="微软雅黑" panose="020B0503020204020204" pitchFamily="34" charset="-122"/>
                <a:sym typeface="Arial" panose="020B0604020202020204" pitchFamily="34" charset="0"/>
              </a:rPr>
              <a:t>1. </a:t>
            </a: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a:solidFill>
                  <a:schemeClr val="tx2"/>
                </a:solidFill>
                <a:ea typeface="微软雅黑" panose="020B0503020204020204" pitchFamily="34" charset="-122"/>
                <a:sym typeface="Arial" panose="020B0604020202020204" pitchFamily="34" charset="0"/>
              </a:rPr>
              <a:t>框架的</a:t>
            </a:r>
            <a:endParaRPr lang="zh-CN" altLang="en-US" sz="1200" dirty="0">
              <a:solidFill>
                <a:schemeClr val="tx2"/>
              </a:solidFill>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28549212"/>
      </p:ext>
    </p:extLst>
  </p:cSld>
  <p:clrMapOvr>
    <a:masterClrMapping/>
  </p:clrMapOvr>
  <p:transition spd="med">
    <p:pull/>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547522"/>
          </a:xfrm>
          <a:prstGeom prst="rect">
            <a:avLst/>
          </a:prstGeom>
        </p:spPr>
        <p:txBody>
          <a:bodyPr wrap="square">
            <a:spAutoFit/>
          </a:bodyPr>
          <a:lstStyle/>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dirty="0">
                <a:solidFill>
                  <a:schemeClr val="tx2"/>
                </a:solidFill>
                <a:ea typeface="微软雅黑" panose="020B0503020204020204" pitchFamily="34" charset="-122"/>
                <a:sym typeface="Arial" panose="020B0604020202020204" pitchFamily="34" charset="0"/>
              </a:rPr>
              <a:t>框架的</a:t>
            </a:r>
            <a:endParaRPr lang="en-US" altLang="zh-CN" sz="1200" dirty="0">
              <a:solidFill>
                <a:schemeClr val="tx2"/>
              </a:solidFill>
              <a:ea typeface="微软雅黑" panose="020B0503020204020204" pitchFamily="34" charset="-122"/>
              <a:sym typeface="Arial" panose="020B0604020202020204" pitchFamily="34" charset="0"/>
            </a:endParaRPr>
          </a:p>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移动通信改变世界</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快递分单、派件决策、路径规划</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什么是地图</a:t>
            </a:r>
            <a:endParaRPr lang="en-US" altLang="zh-CN" dirty="0"/>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1942622140"/>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1802</TotalTime>
  <Words>1703</Words>
  <Application>Microsoft Macintosh PowerPoint</Application>
  <PresentationFormat>宽屏</PresentationFormat>
  <Paragraphs>233</Paragraphs>
  <Slides>28</Slides>
  <Notes>5</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28</vt:i4>
      </vt:variant>
    </vt:vector>
  </HeadingPairs>
  <TitlesOfParts>
    <vt:vector size="35"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Microsoft Office User</cp:lastModifiedBy>
  <cp:revision>131</cp:revision>
  <dcterms:created xsi:type="dcterms:W3CDTF">2019-07-26T03:20:08Z</dcterms:created>
  <dcterms:modified xsi:type="dcterms:W3CDTF">2021-06-17T05:46:29Z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